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2"/>
  </p:notesMasterIdLst>
  <p:sldIdLst>
    <p:sldId id="256" r:id="rId2"/>
    <p:sldId id="274" r:id="rId3"/>
    <p:sldId id="271" r:id="rId4"/>
    <p:sldId id="258" r:id="rId5"/>
    <p:sldId id="259" r:id="rId6"/>
    <p:sldId id="275" r:id="rId7"/>
    <p:sldId id="269" r:id="rId8"/>
    <p:sldId id="267" r:id="rId9"/>
    <p:sldId id="276" r:id="rId10"/>
    <p:sldId id="299" r:id="rId11"/>
    <p:sldId id="297" r:id="rId12"/>
    <p:sldId id="273" r:id="rId13"/>
    <p:sldId id="298" r:id="rId14"/>
    <p:sldId id="296" r:id="rId15"/>
    <p:sldId id="268" r:id="rId16"/>
    <p:sldId id="265" r:id="rId17"/>
    <p:sldId id="264" r:id="rId18"/>
    <p:sldId id="263" r:id="rId19"/>
    <p:sldId id="260" r:id="rId20"/>
    <p:sldId id="261"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p:scale>
          <a:sx n="81" d="100"/>
          <a:sy n="81" d="100"/>
        </p:scale>
        <p:origin x="-1044" y="6"/>
      </p:cViewPr>
      <p:guideLst>
        <p:guide orient="horz" pos="2160"/>
        <p:guide pos="2880"/>
      </p:guideLst>
    </p:cSldViewPr>
  </p:slideViewPr>
  <p:notesTextViewPr>
    <p:cViewPr>
      <p:scale>
        <a:sx n="1" d="1"/>
        <a:sy n="1" d="1"/>
      </p:scale>
      <p:origin x="0" y="0"/>
    </p:cViewPr>
  </p:notesTextViewPr>
  <p:sorterViewPr>
    <p:cViewPr>
      <p:scale>
        <a:sx n="100" d="100"/>
        <a:sy n="100" d="100"/>
      </p:scale>
      <p:origin x="0" y="29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2DAA85D-9CD6-4B96-A86E-360D5A61EA5B}" type="datetimeFigureOut">
              <a:rPr lang="ar-IQ" smtClean="0"/>
              <a:t>26/03/1440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39BCD6C-EEF5-4C82-AEB4-294FA194FDFB}" type="slidenum">
              <a:rPr lang="ar-IQ" smtClean="0"/>
              <a:t>‹#›</a:t>
            </a:fld>
            <a:endParaRPr lang="ar-IQ"/>
          </a:p>
        </p:txBody>
      </p:sp>
    </p:spTree>
    <p:extLst>
      <p:ext uri="{BB962C8B-B14F-4D97-AF65-F5344CB8AC3E}">
        <p14:creationId xmlns:p14="http://schemas.microsoft.com/office/powerpoint/2010/main" val="14052333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39BCD6C-EEF5-4C82-AEB4-294FA194FDFB}" type="slidenum">
              <a:rPr lang="ar-IQ" smtClean="0"/>
              <a:t>1</a:t>
            </a:fld>
            <a:endParaRPr lang="ar-IQ"/>
          </a:p>
        </p:txBody>
      </p:sp>
    </p:spTree>
    <p:extLst>
      <p:ext uri="{BB962C8B-B14F-4D97-AF65-F5344CB8AC3E}">
        <p14:creationId xmlns:p14="http://schemas.microsoft.com/office/powerpoint/2010/main" val="1174085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CC9532E-F4D9-4D52-A501-0B28857F3F3A}" type="datetimeFigureOut">
              <a:rPr lang="ar-IQ" smtClean="0"/>
              <a:t>26/03/1440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8CAA02C8-F40C-471F-A32C-8F13117A13D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C9532E-F4D9-4D52-A501-0B28857F3F3A}"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CAA02C8-F40C-471F-A32C-8F13117A13D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C9532E-F4D9-4D52-A501-0B28857F3F3A}"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CAA02C8-F40C-471F-A32C-8F13117A13D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CC9532E-F4D9-4D52-A501-0B28857F3F3A}" type="datetimeFigureOut">
              <a:rPr lang="ar-IQ" smtClean="0"/>
              <a:t>26/03/1440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8CAA02C8-F40C-471F-A32C-8F13117A13D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CC9532E-F4D9-4D52-A501-0B28857F3F3A}" type="datetimeFigureOut">
              <a:rPr lang="ar-IQ" smtClean="0"/>
              <a:t>26/03/1440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8CAA02C8-F40C-471F-A32C-8F13117A13D3}" type="slidenum">
              <a:rPr lang="ar-IQ" smtClean="0"/>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CC9532E-F4D9-4D52-A501-0B28857F3F3A}" type="datetimeFigureOut">
              <a:rPr lang="ar-IQ" smtClean="0"/>
              <a:t>26/03/1440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8CAA02C8-F40C-471F-A32C-8F13117A13D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CC9532E-F4D9-4D52-A501-0B28857F3F3A}" type="datetimeFigureOut">
              <a:rPr lang="ar-IQ" smtClean="0"/>
              <a:t>26/03/1440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8CAA02C8-F40C-471F-A32C-8F13117A13D3}" type="slidenum">
              <a:rPr lang="ar-IQ" smtClean="0"/>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CC9532E-F4D9-4D52-A501-0B28857F3F3A}" type="datetimeFigureOut">
              <a:rPr lang="ar-IQ" smtClean="0"/>
              <a:t>26/03/1440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CAA02C8-F40C-471F-A32C-8F13117A13D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C9532E-F4D9-4D52-A501-0B28857F3F3A}" type="datetimeFigureOut">
              <a:rPr lang="ar-IQ" smtClean="0"/>
              <a:t>26/03/1440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CAA02C8-F40C-471F-A32C-8F13117A13D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CC9532E-F4D9-4D52-A501-0B28857F3F3A}" type="datetimeFigureOut">
              <a:rPr lang="ar-IQ" smtClean="0"/>
              <a:t>26/03/1440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CAA02C8-F40C-471F-A32C-8F13117A13D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CC9532E-F4D9-4D52-A501-0B28857F3F3A}"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8CAA02C8-F40C-471F-A32C-8F13117A13D3}" type="slidenum">
              <a:rPr lang="ar-IQ" smtClean="0"/>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CC9532E-F4D9-4D52-A501-0B28857F3F3A}" type="datetimeFigureOut">
              <a:rPr lang="ar-IQ" smtClean="0"/>
              <a:t>26/03/1440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CAA02C8-F40C-471F-A32C-8F13117A13D3}" type="slidenum">
              <a:rPr lang="ar-IQ" smtClean="0"/>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M S WORD </a:t>
            </a:r>
            <a:endParaRPr lang="ar-IQ" sz="7200" dirty="0"/>
          </a:p>
        </p:txBody>
      </p:sp>
      <p:sp>
        <p:nvSpPr>
          <p:cNvPr id="3" name="Subtitle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3232851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a:t>Which option in File pull-down menu is used to close a file in MSWord?  </a:t>
            </a:r>
          </a:p>
          <a:p>
            <a:endParaRPr lang="en-US" dirty="0"/>
          </a:p>
          <a:p>
            <a:r>
              <a:rPr lang="en-US" dirty="0"/>
              <a:t>[A] New </a:t>
            </a:r>
          </a:p>
          <a:p>
            <a:r>
              <a:rPr lang="en-US" dirty="0"/>
              <a:t>[B] Quit </a:t>
            </a:r>
          </a:p>
          <a:p>
            <a:r>
              <a:rPr lang="en-US" dirty="0"/>
              <a:t>[C] Close </a:t>
            </a:r>
          </a:p>
          <a:p>
            <a:r>
              <a:rPr lang="en-US" dirty="0"/>
              <a:t>[D] Exit </a:t>
            </a:r>
          </a:p>
        </p:txBody>
      </p:sp>
    </p:spTree>
    <p:extLst>
      <p:ext uri="{BB962C8B-B14F-4D97-AF65-F5344CB8AC3E}">
        <p14:creationId xmlns:p14="http://schemas.microsoft.com/office/powerpoint/2010/main" val="1885036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3223559"/>
            <a:ext cx="7056784" cy="800219"/>
          </a:xfrm>
          <a:prstGeom prst="rect">
            <a:avLst/>
          </a:prstGeom>
        </p:spPr>
        <p:txBody>
          <a:bodyPr wrap="square">
            <a:spAutoFit/>
          </a:bodyPr>
          <a:lstStyle/>
          <a:p>
            <a:pPr algn="l">
              <a:lnSpc>
                <a:spcPct val="115000"/>
              </a:lnSpc>
              <a:spcAft>
                <a:spcPts val="1000"/>
              </a:spcAft>
            </a:pPr>
            <a:r>
              <a:rPr lang="en-US" sz="4000" b="1" dirty="0">
                <a:latin typeface="Calibri"/>
                <a:ea typeface="Calibri"/>
                <a:cs typeface="Arial"/>
              </a:rPr>
              <a:t>Word Processing:</a:t>
            </a:r>
            <a:endParaRPr lang="en-US" sz="4000" dirty="0">
              <a:effectLst/>
              <a:latin typeface="Calibri"/>
              <a:ea typeface="Calibri"/>
              <a:cs typeface="Arial"/>
            </a:endParaRPr>
          </a:p>
        </p:txBody>
      </p:sp>
    </p:spTree>
    <p:extLst>
      <p:ext uri="{BB962C8B-B14F-4D97-AF65-F5344CB8AC3E}">
        <p14:creationId xmlns:p14="http://schemas.microsoft.com/office/powerpoint/2010/main" val="3923336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74838"/>
            <a:ext cx="4572000" cy="646331"/>
          </a:xfrm>
          <a:prstGeom prst="rect">
            <a:avLst/>
          </a:prstGeom>
        </p:spPr>
        <p:txBody>
          <a:bodyPr>
            <a:spAutoFit/>
          </a:bodyPr>
          <a:lstStyle/>
          <a:p>
            <a:endParaRPr lang="ar-IQ" dirty="0"/>
          </a:p>
          <a:p>
            <a:endParaRPr lang="en-US" dirty="0"/>
          </a:p>
        </p:txBody>
      </p:sp>
      <p:sp>
        <p:nvSpPr>
          <p:cNvPr id="4" name="Rectangle 3"/>
          <p:cNvSpPr/>
          <p:nvPr/>
        </p:nvSpPr>
        <p:spPr>
          <a:xfrm>
            <a:off x="1115616" y="2106587"/>
            <a:ext cx="6696744" cy="3847207"/>
          </a:xfrm>
          <a:prstGeom prst="rect">
            <a:avLst/>
          </a:prstGeom>
        </p:spPr>
        <p:txBody>
          <a:bodyPr wrap="square">
            <a:spAutoFit/>
          </a:bodyPr>
          <a:lstStyle/>
          <a:p>
            <a:pPr algn="l">
              <a:lnSpc>
                <a:spcPct val="115000"/>
              </a:lnSpc>
              <a:spcAft>
                <a:spcPts val="1000"/>
              </a:spcAft>
            </a:pPr>
            <a:r>
              <a:rPr lang="en-US" b="1" dirty="0">
                <a:latin typeface="Calibri"/>
                <a:ea typeface="Calibri"/>
                <a:cs typeface="Arial"/>
              </a:rPr>
              <a:t> </a:t>
            </a:r>
            <a:endParaRPr lang="en-US" sz="1100" dirty="0">
              <a:latin typeface="Calibri"/>
              <a:ea typeface="Calibri"/>
              <a:cs typeface="Arial"/>
            </a:endParaRPr>
          </a:p>
          <a:p>
            <a:pPr algn="l">
              <a:lnSpc>
                <a:spcPct val="115000"/>
              </a:lnSpc>
              <a:spcAft>
                <a:spcPts val="1000"/>
              </a:spcAft>
            </a:pPr>
            <a:r>
              <a:rPr lang="en-US" sz="3200" b="1" dirty="0">
                <a:latin typeface="Calibri"/>
                <a:ea typeface="Calibri"/>
                <a:cs typeface="Arial"/>
              </a:rPr>
              <a:t>1.Create Letters and Documents</a:t>
            </a:r>
            <a:endParaRPr lang="en-US" sz="3200" dirty="0">
              <a:latin typeface="Calibri"/>
              <a:ea typeface="Calibri"/>
              <a:cs typeface="Arial"/>
            </a:endParaRPr>
          </a:p>
          <a:p>
            <a:pPr algn="l">
              <a:lnSpc>
                <a:spcPct val="115000"/>
              </a:lnSpc>
              <a:spcAft>
                <a:spcPts val="1000"/>
              </a:spcAft>
            </a:pPr>
            <a:r>
              <a:rPr lang="en-US" sz="3200" b="1" dirty="0">
                <a:latin typeface="Calibri"/>
                <a:ea typeface="Calibri"/>
                <a:cs typeface="Arial"/>
              </a:rPr>
              <a:t>2.</a:t>
            </a:r>
            <a:r>
              <a:rPr lang="en-US" sz="3200" b="1" dirty="0">
                <a:latin typeface="Arial"/>
                <a:ea typeface="Calibri"/>
                <a:cs typeface="Arial"/>
              </a:rPr>
              <a:t> </a:t>
            </a:r>
            <a:r>
              <a:rPr lang="en-US" sz="3200" b="1" dirty="0">
                <a:latin typeface="Calibri"/>
                <a:ea typeface="Calibri"/>
                <a:cs typeface="Arial"/>
              </a:rPr>
              <a:t>Format Text</a:t>
            </a:r>
            <a:endParaRPr lang="en-US" sz="3200" dirty="0">
              <a:latin typeface="Calibri"/>
              <a:ea typeface="Calibri"/>
              <a:cs typeface="Arial"/>
            </a:endParaRPr>
          </a:p>
          <a:p>
            <a:pPr algn="l">
              <a:lnSpc>
                <a:spcPct val="115000"/>
              </a:lnSpc>
              <a:spcAft>
                <a:spcPts val="1000"/>
              </a:spcAft>
            </a:pPr>
            <a:r>
              <a:rPr lang="en-US" sz="3200" b="1" dirty="0">
                <a:latin typeface="Calibri"/>
                <a:ea typeface="Calibri"/>
                <a:cs typeface="Arial"/>
              </a:rPr>
              <a:t>3.</a:t>
            </a:r>
            <a:r>
              <a:rPr lang="en-US" sz="3200" b="1" dirty="0">
                <a:latin typeface="Arial"/>
                <a:ea typeface="Calibri"/>
                <a:cs typeface="Arial"/>
              </a:rPr>
              <a:t> </a:t>
            </a:r>
            <a:r>
              <a:rPr lang="en-US" sz="3200" b="1" dirty="0">
                <a:latin typeface="Calibri"/>
                <a:ea typeface="Calibri"/>
                <a:cs typeface="Arial"/>
              </a:rPr>
              <a:t>Create Tables</a:t>
            </a:r>
            <a:endParaRPr lang="en-US" sz="3200" dirty="0">
              <a:latin typeface="Calibri"/>
              <a:ea typeface="Calibri"/>
              <a:cs typeface="Arial"/>
            </a:endParaRPr>
          </a:p>
          <a:p>
            <a:pPr algn="l">
              <a:lnSpc>
                <a:spcPct val="115000"/>
              </a:lnSpc>
              <a:spcAft>
                <a:spcPts val="1000"/>
              </a:spcAft>
            </a:pPr>
            <a:r>
              <a:rPr lang="en-US" sz="3200" b="1" dirty="0">
                <a:latin typeface="Calibri"/>
                <a:ea typeface="Calibri"/>
                <a:cs typeface="Arial"/>
              </a:rPr>
              <a:t>4. Add Images</a:t>
            </a:r>
            <a:endParaRPr lang="en-US" sz="3200" dirty="0">
              <a:latin typeface="Calibri"/>
              <a:ea typeface="Calibri"/>
              <a:cs typeface="Arial"/>
            </a:endParaRPr>
          </a:p>
          <a:p>
            <a:pPr algn="l">
              <a:lnSpc>
                <a:spcPct val="115000"/>
              </a:lnSpc>
              <a:spcAft>
                <a:spcPts val="1000"/>
              </a:spcAft>
            </a:pPr>
            <a:r>
              <a:rPr lang="en-US" sz="3200" b="1" dirty="0">
                <a:latin typeface="Calibri"/>
                <a:ea typeface="Calibri"/>
                <a:cs typeface="Arial"/>
              </a:rPr>
              <a:t>5.</a:t>
            </a:r>
            <a:r>
              <a:rPr lang="en-US" sz="3200" b="1" dirty="0">
                <a:latin typeface="Arial"/>
                <a:ea typeface="Calibri"/>
                <a:cs typeface="Arial"/>
              </a:rPr>
              <a:t> </a:t>
            </a:r>
            <a:r>
              <a:rPr lang="en-US" sz="3200" b="1" dirty="0">
                <a:latin typeface="Calibri"/>
                <a:ea typeface="Calibri"/>
                <a:cs typeface="Arial"/>
              </a:rPr>
              <a:t>Perform Mail Merges</a:t>
            </a:r>
            <a:endParaRPr lang="en-US" sz="3200" dirty="0">
              <a:effectLst/>
              <a:latin typeface="Calibri"/>
              <a:ea typeface="Calibri"/>
              <a:cs typeface="Arial"/>
            </a:endParaRPr>
          </a:p>
        </p:txBody>
      </p:sp>
    </p:spTree>
    <p:extLst>
      <p:ext uri="{BB962C8B-B14F-4D97-AF65-F5344CB8AC3E}">
        <p14:creationId xmlns:p14="http://schemas.microsoft.com/office/powerpoint/2010/main" val="2452261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28811" y="3223559"/>
            <a:ext cx="2881366" cy="825291"/>
          </a:xfrm>
          <a:prstGeom prst="rect">
            <a:avLst/>
          </a:prstGeom>
        </p:spPr>
        <p:txBody>
          <a:bodyPr wrap="none">
            <a:spAutoFit/>
          </a:bodyPr>
          <a:lstStyle/>
          <a:p>
            <a:pPr algn="l">
              <a:lnSpc>
                <a:spcPct val="115000"/>
              </a:lnSpc>
              <a:spcAft>
                <a:spcPts val="1000"/>
              </a:spcAft>
            </a:pPr>
            <a:r>
              <a:rPr lang="en-US" sz="4400" b="1" dirty="0">
                <a:latin typeface="Calibri"/>
                <a:ea typeface="Calibri"/>
                <a:cs typeface="Arial"/>
              </a:rPr>
              <a:t>Databases :</a:t>
            </a:r>
            <a:endParaRPr lang="en-US" sz="4400" dirty="0">
              <a:effectLst/>
              <a:latin typeface="Calibri"/>
              <a:ea typeface="Calibri"/>
              <a:cs typeface="Arial"/>
            </a:endParaRPr>
          </a:p>
        </p:txBody>
      </p:sp>
    </p:spTree>
    <p:extLst>
      <p:ext uri="{BB962C8B-B14F-4D97-AF65-F5344CB8AC3E}">
        <p14:creationId xmlns:p14="http://schemas.microsoft.com/office/powerpoint/2010/main" val="2408778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106587"/>
            <a:ext cx="7560840" cy="3790781"/>
          </a:xfrm>
          <a:prstGeom prst="rect">
            <a:avLst/>
          </a:prstGeom>
        </p:spPr>
        <p:txBody>
          <a:bodyPr wrap="square">
            <a:spAutoFit/>
          </a:bodyPr>
          <a:lstStyle/>
          <a:p>
            <a:pPr marL="810260" algn="l">
              <a:lnSpc>
                <a:spcPct val="115000"/>
              </a:lnSpc>
              <a:spcAft>
                <a:spcPts val="1000"/>
              </a:spcAft>
            </a:pPr>
            <a:r>
              <a:rPr lang="en-US" sz="3600" dirty="0" smtClean="0">
                <a:latin typeface="Calibri"/>
                <a:ea typeface="Calibri"/>
                <a:cs typeface="Arial"/>
              </a:rPr>
              <a:t>1</a:t>
            </a:r>
            <a:r>
              <a:rPr lang="en-US" sz="3600" dirty="0">
                <a:latin typeface="Calibri"/>
                <a:ea typeface="Calibri"/>
                <a:cs typeface="Arial"/>
              </a:rPr>
              <a:t>.</a:t>
            </a:r>
            <a:r>
              <a:rPr lang="en-US" sz="3600" b="1" dirty="0">
                <a:latin typeface="Arial"/>
                <a:ea typeface="Calibri"/>
                <a:cs typeface="Arial"/>
              </a:rPr>
              <a:t> </a:t>
            </a:r>
            <a:r>
              <a:rPr lang="en-US" sz="3600" b="1" dirty="0">
                <a:latin typeface="Calibri"/>
                <a:ea typeface="Calibri"/>
                <a:cs typeface="Arial"/>
              </a:rPr>
              <a:t>Store Information</a:t>
            </a:r>
            <a:endParaRPr lang="en-US" sz="3600" dirty="0">
              <a:latin typeface="Calibri"/>
              <a:ea typeface="Calibri"/>
              <a:cs typeface="Arial"/>
            </a:endParaRPr>
          </a:p>
          <a:p>
            <a:pPr algn="l">
              <a:lnSpc>
                <a:spcPct val="115000"/>
              </a:lnSpc>
              <a:spcAft>
                <a:spcPts val="1000"/>
              </a:spcAft>
            </a:pPr>
            <a:r>
              <a:rPr lang="en-US" sz="3600" dirty="0">
                <a:latin typeface="Calibri"/>
                <a:ea typeface="Calibri"/>
                <a:cs typeface="Arial"/>
              </a:rPr>
              <a:t>2.</a:t>
            </a:r>
            <a:r>
              <a:rPr lang="en-US" sz="3600" b="1" dirty="0">
                <a:latin typeface="Arial"/>
                <a:ea typeface="Calibri"/>
                <a:cs typeface="Arial"/>
              </a:rPr>
              <a:t> </a:t>
            </a:r>
            <a:r>
              <a:rPr lang="en-US" sz="3600" b="1" dirty="0">
                <a:latin typeface="Calibri"/>
                <a:ea typeface="Calibri"/>
                <a:cs typeface="Arial"/>
              </a:rPr>
              <a:t>Find Information</a:t>
            </a:r>
            <a:endParaRPr lang="en-US" sz="3600" dirty="0">
              <a:latin typeface="Calibri"/>
              <a:ea typeface="Calibri"/>
              <a:cs typeface="Arial"/>
            </a:endParaRPr>
          </a:p>
          <a:p>
            <a:pPr algn="l">
              <a:lnSpc>
                <a:spcPct val="115000"/>
              </a:lnSpc>
              <a:spcAft>
                <a:spcPts val="1000"/>
              </a:spcAft>
            </a:pPr>
            <a:r>
              <a:rPr lang="en-US" sz="3600" dirty="0">
                <a:latin typeface="Calibri"/>
                <a:ea typeface="Calibri"/>
                <a:cs typeface="Arial"/>
              </a:rPr>
              <a:t>3.</a:t>
            </a:r>
            <a:r>
              <a:rPr lang="en-US" sz="3600" b="1" dirty="0">
                <a:latin typeface="Arial"/>
                <a:ea typeface="Calibri"/>
                <a:cs typeface="Arial"/>
              </a:rPr>
              <a:t> </a:t>
            </a:r>
            <a:r>
              <a:rPr lang="en-US" sz="3600" b="1" dirty="0">
                <a:latin typeface="Calibri"/>
                <a:ea typeface="Calibri"/>
                <a:cs typeface="Arial"/>
              </a:rPr>
              <a:t>Analyze and Print Information</a:t>
            </a:r>
            <a:endParaRPr lang="en-US" sz="3600" dirty="0">
              <a:latin typeface="Calibri"/>
              <a:ea typeface="Calibri"/>
              <a:cs typeface="Arial"/>
            </a:endParaRPr>
          </a:p>
          <a:p>
            <a:pPr algn="l">
              <a:lnSpc>
                <a:spcPct val="115000"/>
              </a:lnSpc>
              <a:spcAft>
                <a:spcPts val="1000"/>
              </a:spcAft>
            </a:pPr>
            <a:r>
              <a:rPr lang="en-US" sz="3600" dirty="0">
                <a:latin typeface="Calibri"/>
                <a:ea typeface="Calibri"/>
                <a:cs typeface="Arial"/>
              </a:rPr>
              <a:t>4.</a:t>
            </a:r>
            <a:r>
              <a:rPr lang="en-US" sz="3600" b="1" dirty="0">
                <a:latin typeface="Arial"/>
                <a:ea typeface="Calibri"/>
                <a:cs typeface="Arial"/>
              </a:rPr>
              <a:t> </a:t>
            </a:r>
            <a:r>
              <a:rPr lang="en-US" sz="3600" b="1" dirty="0">
                <a:latin typeface="Calibri"/>
                <a:ea typeface="Calibri"/>
                <a:cs typeface="Arial"/>
              </a:rPr>
              <a:t>Manage Information</a:t>
            </a:r>
            <a:endParaRPr lang="en-US" sz="3600" dirty="0">
              <a:latin typeface="Calibri"/>
              <a:ea typeface="Calibri"/>
              <a:cs typeface="Arial"/>
            </a:endParaRPr>
          </a:p>
          <a:p>
            <a:pPr algn="l">
              <a:lnSpc>
                <a:spcPct val="115000"/>
              </a:lnSpc>
              <a:spcAft>
                <a:spcPts val="1000"/>
              </a:spcAft>
            </a:pPr>
            <a:r>
              <a:rPr lang="en-US" sz="3600" dirty="0">
                <a:latin typeface="Calibri"/>
                <a:ea typeface="Calibri"/>
                <a:cs typeface="Arial"/>
              </a:rPr>
              <a:t>5.</a:t>
            </a:r>
            <a:r>
              <a:rPr lang="en-US" sz="3600" b="1" dirty="0">
                <a:latin typeface="Arial"/>
                <a:ea typeface="Calibri"/>
                <a:cs typeface="Arial"/>
              </a:rPr>
              <a:t> </a:t>
            </a:r>
            <a:r>
              <a:rPr lang="en-US" sz="3600" b="1" dirty="0">
                <a:latin typeface="Calibri"/>
                <a:ea typeface="Calibri"/>
                <a:cs typeface="Arial"/>
              </a:rPr>
              <a:t>Share Information</a:t>
            </a:r>
            <a:endParaRPr lang="en-US" sz="3600" dirty="0">
              <a:effectLst/>
              <a:latin typeface="Calibri"/>
              <a:ea typeface="Calibri"/>
              <a:cs typeface="Arial"/>
            </a:endParaRPr>
          </a:p>
        </p:txBody>
      </p:sp>
    </p:spTree>
    <p:extLst>
      <p:ext uri="{BB962C8B-B14F-4D97-AF65-F5344CB8AC3E}">
        <p14:creationId xmlns:p14="http://schemas.microsoft.com/office/powerpoint/2010/main" val="3117809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2677656"/>
          </a:xfrm>
          <a:prstGeom prst="rect">
            <a:avLst/>
          </a:prstGeom>
        </p:spPr>
        <p:txBody>
          <a:bodyPr>
            <a:spAutoFit/>
          </a:bodyPr>
          <a:lstStyle/>
          <a:p>
            <a:pPr algn="l"/>
            <a:r>
              <a:rPr lang="en-US" sz="2400" dirty="0">
                <a:solidFill>
                  <a:srgbClr val="FF0000"/>
                </a:solidFill>
                <a:latin typeface="Times New Roman"/>
              </a:rPr>
              <a:t>The </a:t>
            </a:r>
            <a:r>
              <a:rPr lang="en-US" sz="2400" b="1" dirty="0">
                <a:solidFill>
                  <a:srgbClr val="FF0000"/>
                </a:solidFill>
                <a:latin typeface="Times New Roman"/>
              </a:rPr>
              <a:t>Quick Access Toolbar </a:t>
            </a:r>
            <a:r>
              <a:rPr lang="en-US" sz="2400" dirty="0">
                <a:solidFill>
                  <a:srgbClr val="FF0000"/>
                </a:solidFill>
                <a:latin typeface="Times New Roman"/>
              </a:rPr>
              <a:t>has three default buttons: </a:t>
            </a:r>
            <a:r>
              <a:rPr lang="en-US" sz="2400" b="1" dirty="0">
                <a:solidFill>
                  <a:srgbClr val="FF0000"/>
                </a:solidFill>
                <a:latin typeface="Times New Roman"/>
              </a:rPr>
              <a:t>Save, Undo </a:t>
            </a:r>
            <a:r>
              <a:rPr lang="en-US" sz="2400" dirty="0">
                <a:solidFill>
                  <a:srgbClr val="FF0000"/>
                </a:solidFill>
                <a:latin typeface="Times New Roman"/>
              </a:rPr>
              <a:t>and </a:t>
            </a:r>
            <a:r>
              <a:rPr lang="en-US" sz="2400" b="1" dirty="0">
                <a:solidFill>
                  <a:srgbClr val="FF0000"/>
                </a:solidFill>
                <a:latin typeface="Times New Roman"/>
              </a:rPr>
              <a:t>Redo</a:t>
            </a:r>
            <a:r>
              <a:rPr lang="en-US" sz="2400" dirty="0">
                <a:solidFill>
                  <a:srgbClr val="FF0000"/>
                </a:solidFill>
                <a:latin typeface="Times New Roman"/>
              </a:rPr>
              <a:t>. You can also customize the </a:t>
            </a:r>
            <a:r>
              <a:rPr lang="en-US" sz="2400" b="1" dirty="0">
                <a:solidFill>
                  <a:srgbClr val="FF0000"/>
                </a:solidFill>
                <a:latin typeface="Times New Roman"/>
              </a:rPr>
              <a:t>Quick Access Toolbar </a:t>
            </a:r>
            <a:r>
              <a:rPr lang="en-US" sz="2400" dirty="0">
                <a:solidFill>
                  <a:srgbClr val="FF0000"/>
                </a:solidFill>
                <a:latin typeface="Times New Roman"/>
              </a:rPr>
              <a:t>to add your other regularly used commands to it for </a:t>
            </a:r>
            <a:endParaRPr lang="ar-IQ" sz="2400" dirty="0" smtClean="0">
              <a:solidFill>
                <a:srgbClr val="FF0000"/>
              </a:solidFill>
              <a:latin typeface="Times New Roman"/>
            </a:endParaRPr>
          </a:p>
          <a:p>
            <a:pPr algn="l"/>
            <a:r>
              <a:rPr lang="en-US" sz="2400" dirty="0" smtClean="0">
                <a:solidFill>
                  <a:srgbClr val="FF0000"/>
                </a:solidFill>
                <a:latin typeface="Times New Roman"/>
              </a:rPr>
              <a:t>easy </a:t>
            </a:r>
            <a:r>
              <a:rPr lang="en-US" sz="2400" dirty="0">
                <a:solidFill>
                  <a:srgbClr val="FF0000"/>
                </a:solidFill>
                <a:latin typeface="Times New Roman"/>
              </a:rPr>
              <a:t>access.</a:t>
            </a:r>
            <a:r>
              <a:rPr lang="en-US" sz="2400" dirty="0">
                <a:solidFill>
                  <a:srgbClr val="000000"/>
                </a:solidFill>
                <a:latin typeface="Times New Roman"/>
              </a:rPr>
              <a:t> </a:t>
            </a:r>
            <a:endParaRPr lang="ar-IQ" sz="2400" dirty="0"/>
          </a:p>
        </p:txBody>
      </p:sp>
    </p:spTree>
    <p:extLst>
      <p:ext uri="{BB962C8B-B14F-4D97-AF65-F5344CB8AC3E}">
        <p14:creationId xmlns:p14="http://schemas.microsoft.com/office/powerpoint/2010/main" val="3899298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a:t>Which of these toolbars allows changing of Fonts and their sizes?  </a:t>
            </a:r>
          </a:p>
          <a:p>
            <a:endParaRPr lang="en-US" dirty="0"/>
          </a:p>
          <a:p>
            <a:r>
              <a:rPr lang="en-US" dirty="0"/>
              <a:t>[A] Standard </a:t>
            </a:r>
          </a:p>
          <a:p>
            <a:r>
              <a:rPr lang="en-US" dirty="0"/>
              <a:t>[B] Formatting </a:t>
            </a:r>
          </a:p>
          <a:p>
            <a:r>
              <a:rPr lang="en-US" dirty="0"/>
              <a:t>[C] Print Preview </a:t>
            </a:r>
          </a:p>
          <a:p>
            <a:r>
              <a:rPr lang="en-US" dirty="0"/>
              <a:t>[D] None of these </a:t>
            </a:r>
          </a:p>
        </p:txBody>
      </p:sp>
    </p:spTree>
    <p:extLst>
      <p:ext uri="{BB962C8B-B14F-4D97-AF65-F5344CB8AC3E}">
        <p14:creationId xmlns:p14="http://schemas.microsoft.com/office/powerpoint/2010/main" val="15571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a:t>Which menu in MSWord can be used to change character size and typeface?  </a:t>
            </a:r>
          </a:p>
          <a:p>
            <a:endParaRPr lang="en-US" dirty="0"/>
          </a:p>
          <a:p>
            <a:r>
              <a:rPr lang="en-US" dirty="0"/>
              <a:t>[A] View </a:t>
            </a:r>
          </a:p>
          <a:p>
            <a:r>
              <a:rPr lang="en-US" dirty="0"/>
              <a:t>[B] Tools </a:t>
            </a:r>
          </a:p>
          <a:p>
            <a:r>
              <a:rPr lang="en-US" dirty="0"/>
              <a:t>[C] Format </a:t>
            </a:r>
          </a:p>
          <a:p>
            <a:r>
              <a:rPr lang="en-US" dirty="0"/>
              <a:t>[D] Data </a:t>
            </a:r>
          </a:p>
        </p:txBody>
      </p:sp>
    </p:spTree>
    <p:extLst>
      <p:ext uri="{BB962C8B-B14F-4D97-AF65-F5344CB8AC3E}">
        <p14:creationId xmlns:p14="http://schemas.microsoft.com/office/powerpoint/2010/main" val="2925966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a:t>Using Find command in Word, we can search?  </a:t>
            </a:r>
          </a:p>
          <a:p>
            <a:endParaRPr lang="en-US" dirty="0"/>
          </a:p>
          <a:p>
            <a:r>
              <a:rPr lang="en-US" dirty="0"/>
              <a:t>[A] characters </a:t>
            </a:r>
          </a:p>
          <a:p>
            <a:r>
              <a:rPr lang="en-US" dirty="0"/>
              <a:t>[B] formats </a:t>
            </a:r>
          </a:p>
          <a:p>
            <a:r>
              <a:rPr lang="en-US" dirty="0"/>
              <a:t>[C] symbols </a:t>
            </a:r>
          </a:p>
          <a:p>
            <a:r>
              <a:rPr lang="en-US" dirty="0"/>
              <a:t>[D] All of the above </a:t>
            </a:r>
          </a:p>
        </p:txBody>
      </p:sp>
    </p:spTree>
    <p:extLst>
      <p:ext uri="{BB962C8B-B14F-4D97-AF65-F5344CB8AC3E}">
        <p14:creationId xmlns:p14="http://schemas.microsoft.com/office/powerpoint/2010/main" val="1922368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35846"/>
            <a:ext cx="4572000" cy="6186309"/>
          </a:xfrm>
          <a:prstGeom prst="rect">
            <a:avLst/>
          </a:prstGeom>
        </p:spPr>
        <p:txBody>
          <a:bodyPr>
            <a:spAutoFit/>
          </a:bodyPr>
          <a:lstStyle/>
          <a:p>
            <a:r>
              <a:rPr lang="en-US" dirty="0"/>
              <a:t>􀁹 The </a:t>
            </a:r>
            <a:r>
              <a:rPr lang="en-US" i="1" dirty="0"/>
              <a:t>Office button </a:t>
            </a:r>
            <a:r>
              <a:rPr lang="en-US" dirty="0"/>
              <a:t>contains a menu of file-related commands. Click the Office Button</a:t>
            </a:r>
          </a:p>
          <a:p>
            <a:r>
              <a:rPr lang="en-US" dirty="0"/>
              <a:t>to see the available commands. Select a command by clicking on it.</a:t>
            </a:r>
          </a:p>
          <a:p>
            <a:r>
              <a:rPr lang="en-US" dirty="0"/>
              <a:t>􀁹 The </a:t>
            </a:r>
            <a:r>
              <a:rPr lang="en-US" i="1" dirty="0"/>
              <a:t>Quick access toolbar </a:t>
            </a:r>
            <a:r>
              <a:rPr lang="en-US" dirty="0"/>
              <a:t>provides a set of frequently used commands. The default</a:t>
            </a:r>
          </a:p>
          <a:p>
            <a:r>
              <a:rPr lang="en-US" dirty="0"/>
              <a:t>options are to save a file, to undo the last action, and to repeat your most recent</a:t>
            </a:r>
          </a:p>
          <a:p>
            <a:r>
              <a:rPr lang="en-US" dirty="0"/>
              <a:t>action.</a:t>
            </a:r>
          </a:p>
          <a:p>
            <a:r>
              <a:rPr lang="en-US" dirty="0"/>
              <a:t>􀁹 The </a:t>
            </a:r>
            <a:r>
              <a:rPr lang="en-US" i="1" dirty="0"/>
              <a:t>Ribbon tabs </a:t>
            </a:r>
            <a:r>
              <a:rPr lang="en-US" dirty="0"/>
              <a:t>provide you with a set of tools that are relevant to what you are</a:t>
            </a:r>
          </a:p>
          <a:p>
            <a:r>
              <a:rPr lang="en-US" dirty="0"/>
              <a:t>currently doing. In the example above, the </a:t>
            </a:r>
            <a:r>
              <a:rPr lang="en-US" b="1" i="1" dirty="0"/>
              <a:t>Home </a:t>
            </a:r>
            <a:r>
              <a:rPr lang="en-US" dirty="0"/>
              <a:t>tab contains formatting and editing</a:t>
            </a:r>
          </a:p>
          <a:p>
            <a:r>
              <a:rPr lang="en-US" dirty="0"/>
              <a:t>options.</a:t>
            </a:r>
          </a:p>
          <a:p>
            <a:r>
              <a:rPr lang="en-US" dirty="0"/>
              <a:t>􀁹 The </a:t>
            </a:r>
            <a:r>
              <a:rPr lang="en-US" i="1" dirty="0"/>
              <a:t>Title bar </a:t>
            </a:r>
            <a:r>
              <a:rPr lang="en-US" dirty="0"/>
              <a:t>displays the name of the program and the name of the current</a:t>
            </a:r>
          </a:p>
          <a:p>
            <a:r>
              <a:rPr lang="en-US" dirty="0"/>
              <a:t>document. If you haven’t named the document yet, then it will be called something</a:t>
            </a:r>
          </a:p>
          <a:p>
            <a:r>
              <a:rPr lang="en-US" dirty="0"/>
              <a:t>like Document1.</a:t>
            </a:r>
          </a:p>
          <a:p>
            <a:r>
              <a:rPr lang="en-US" dirty="0"/>
              <a:t>􀁹 </a:t>
            </a:r>
            <a:r>
              <a:rPr lang="en-US" i="1" dirty="0"/>
              <a:t>Window controls </a:t>
            </a:r>
            <a:r>
              <a:rPr lang="en-US" dirty="0"/>
              <a:t>are used to change the size of a window, or to close it.</a:t>
            </a:r>
          </a:p>
          <a:p>
            <a:pPr algn="ctr"/>
            <a:r>
              <a:rPr lang="ar-IQ" dirty="0"/>
              <a:t>􀁹</a:t>
            </a:r>
          </a:p>
        </p:txBody>
      </p:sp>
    </p:spTree>
    <p:extLst>
      <p:ext uri="{BB962C8B-B14F-4D97-AF65-F5344CB8AC3E}">
        <p14:creationId xmlns:p14="http://schemas.microsoft.com/office/powerpoint/2010/main" val="1365486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2554545"/>
          </a:xfrm>
          <a:prstGeom prst="rect">
            <a:avLst/>
          </a:prstGeom>
        </p:spPr>
        <p:txBody>
          <a:bodyPr>
            <a:spAutoFit/>
          </a:bodyPr>
          <a:lstStyle/>
          <a:p>
            <a:pPr algn="l"/>
            <a:r>
              <a:rPr lang="en-US" sz="2000" b="1" dirty="0">
                <a:solidFill>
                  <a:srgbClr val="FF0000"/>
                </a:solidFill>
                <a:latin typeface="Arial-BoldMT"/>
              </a:rPr>
              <a:t>Microsoft Word is a word processing software package. You can use it to type letters,</a:t>
            </a:r>
          </a:p>
          <a:p>
            <a:pPr algn="l"/>
            <a:r>
              <a:rPr lang="en-US" sz="2000" b="1" dirty="0">
                <a:solidFill>
                  <a:srgbClr val="FF0000"/>
                </a:solidFill>
                <a:latin typeface="Arial-BoldMT"/>
              </a:rPr>
              <a:t>reports, and other documents. It gives you the </a:t>
            </a:r>
            <a:r>
              <a:rPr lang="en-US" sz="2000" b="1" dirty="0" smtClean="0">
                <a:solidFill>
                  <a:srgbClr val="FF0000"/>
                </a:solidFill>
                <a:latin typeface="Arial-BoldMT"/>
              </a:rPr>
              <a:t>a  </a:t>
            </a:r>
            <a:r>
              <a:rPr lang="en-US" sz="2000" b="1" dirty="0" err="1" smtClean="0">
                <a:solidFill>
                  <a:srgbClr val="FF0000"/>
                </a:solidFill>
                <a:latin typeface="Arial-BoldMT"/>
              </a:rPr>
              <a:t>bililty</a:t>
            </a:r>
            <a:r>
              <a:rPr lang="en-US" sz="2000" b="1" dirty="0" smtClean="0">
                <a:solidFill>
                  <a:srgbClr val="FF0000"/>
                </a:solidFill>
                <a:latin typeface="Arial-BoldMT"/>
              </a:rPr>
              <a:t>  to </a:t>
            </a:r>
            <a:r>
              <a:rPr lang="en-US" sz="2000" b="1" dirty="0">
                <a:solidFill>
                  <a:srgbClr val="FF0000"/>
                </a:solidFill>
                <a:latin typeface="Arial-BoldMT"/>
              </a:rPr>
              <a:t>use your home computer as well</a:t>
            </a:r>
          </a:p>
          <a:p>
            <a:pPr algn="l"/>
            <a:r>
              <a:rPr lang="en-US" sz="2000" b="1" dirty="0">
                <a:solidFill>
                  <a:srgbClr val="FF0000"/>
                </a:solidFill>
                <a:latin typeface="Arial-BoldMT"/>
              </a:rPr>
              <a:t>as your business computer for desktop publishing</a:t>
            </a:r>
            <a:r>
              <a:rPr lang="en-US" sz="2000" b="1" dirty="0" smtClean="0">
                <a:solidFill>
                  <a:srgbClr val="FF0000"/>
                </a:solidFill>
                <a:latin typeface="Arial-BoldMT"/>
              </a:rPr>
              <a:t>.</a:t>
            </a:r>
            <a:r>
              <a:rPr lang="en-US" sz="2000" b="1" dirty="0" smtClean="0">
                <a:solidFill>
                  <a:srgbClr val="000000"/>
                </a:solidFill>
                <a:latin typeface="Arial-BoldMT"/>
              </a:rPr>
              <a:t>,</a:t>
            </a:r>
            <a:endParaRPr lang="ar-IQ" sz="2000" dirty="0"/>
          </a:p>
        </p:txBody>
      </p:sp>
    </p:spTree>
    <p:extLst>
      <p:ext uri="{BB962C8B-B14F-4D97-AF65-F5344CB8AC3E}">
        <p14:creationId xmlns:p14="http://schemas.microsoft.com/office/powerpoint/2010/main" val="2722719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74838"/>
            <a:ext cx="4572000" cy="2308324"/>
          </a:xfrm>
          <a:prstGeom prst="rect">
            <a:avLst/>
          </a:prstGeom>
        </p:spPr>
        <p:txBody>
          <a:bodyPr>
            <a:spAutoFit/>
          </a:bodyPr>
          <a:lstStyle/>
          <a:p>
            <a:pPr algn="l"/>
            <a:r>
              <a:rPr lang="en-US" b="0" i="0" u="none" strike="noStrike" baseline="0" dirty="0" smtClean="0">
                <a:solidFill>
                  <a:srgbClr val="000000"/>
                </a:solidFill>
                <a:latin typeface="Arial"/>
              </a:rPr>
              <a:t>To get started first familiarize yourself with the new set up of Microsoft Word 2007. You</a:t>
            </a:r>
          </a:p>
          <a:p>
            <a:pPr algn="l"/>
            <a:r>
              <a:rPr lang="en-US" b="0" i="0" u="none" strike="noStrike" baseline="0" dirty="0" smtClean="0">
                <a:solidFill>
                  <a:srgbClr val="000000"/>
                </a:solidFill>
                <a:latin typeface="Arial"/>
              </a:rPr>
              <a:t>will notice it does not have the regular menu system anymore. It now has tabs and</a:t>
            </a:r>
          </a:p>
          <a:p>
            <a:pPr algn="l"/>
            <a:r>
              <a:rPr lang="en-US" b="0" i="0" u="none" strike="noStrike" baseline="0" dirty="0" smtClean="0">
                <a:solidFill>
                  <a:srgbClr val="000000"/>
                </a:solidFill>
                <a:latin typeface="Arial"/>
              </a:rPr>
              <a:t>buttons. 1) </a:t>
            </a:r>
            <a:r>
              <a:rPr lang="en-US" b="0" i="0" u="none" strike="noStrike" baseline="0" dirty="0" smtClean="0">
                <a:solidFill>
                  <a:srgbClr val="C10000"/>
                </a:solidFill>
                <a:latin typeface="Arial"/>
              </a:rPr>
              <a:t>Office button</a:t>
            </a:r>
            <a:r>
              <a:rPr lang="en-US" b="0" i="0" u="none" strike="noStrike" baseline="0" dirty="0" smtClean="0">
                <a:solidFill>
                  <a:srgbClr val="000000"/>
                </a:solidFill>
                <a:latin typeface="Arial"/>
              </a:rPr>
              <a:t>, 2) </a:t>
            </a:r>
            <a:r>
              <a:rPr lang="en-US" b="0" i="0" u="none" strike="noStrike" baseline="0" dirty="0" smtClean="0">
                <a:solidFill>
                  <a:srgbClr val="C10000"/>
                </a:solidFill>
                <a:latin typeface="Arial"/>
              </a:rPr>
              <a:t>Quick Access Toolbar</a:t>
            </a:r>
            <a:r>
              <a:rPr lang="en-US" b="0" i="0" u="none" strike="noStrike" baseline="0" dirty="0" smtClean="0">
                <a:solidFill>
                  <a:srgbClr val="000000"/>
                </a:solidFill>
                <a:latin typeface="Arial"/>
              </a:rPr>
              <a:t>, 3) </a:t>
            </a:r>
            <a:r>
              <a:rPr lang="en-US" b="0" i="0" u="none" strike="noStrike" baseline="0" dirty="0" smtClean="0">
                <a:solidFill>
                  <a:srgbClr val="C10000"/>
                </a:solidFill>
                <a:latin typeface="Arial"/>
              </a:rPr>
              <a:t>Tabs</a:t>
            </a:r>
            <a:r>
              <a:rPr lang="en-US" b="0" i="0" u="none" strike="noStrike" baseline="0" dirty="0" smtClean="0">
                <a:solidFill>
                  <a:srgbClr val="000000"/>
                </a:solidFill>
                <a:latin typeface="Arial"/>
              </a:rPr>
              <a:t>, and 4) </a:t>
            </a:r>
            <a:r>
              <a:rPr lang="en-US" b="0" i="0" u="none" strike="noStrike" baseline="0" dirty="0" smtClean="0">
                <a:solidFill>
                  <a:srgbClr val="C10000"/>
                </a:solidFill>
                <a:latin typeface="Arial"/>
              </a:rPr>
              <a:t>Ribbon</a:t>
            </a:r>
            <a:r>
              <a:rPr lang="en-US" b="0" i="0" u="none" strike="noStrike" baseline="0" dirty="0" smtClean="0">
                <a:solidFill>
                  <a:srgbClr val="000000"/>
                </a:solidFill>
                <a:latin typeface="Arial"/>
              </a:rPr>
              <a:t>.</a:t>
            </a:r>
            <a:endParaRPr lang="ar-IQ" dirty="0"/>
          </a:p>
        </p:txBody>
      </p:sp>
    </p:spTree>
    <p:extLst>
      <p:ext uri="{BB962C8B-B14F-4D97-AF65-F5344CB8AC3E}">
        <p14:creationId xmlns:p14="http://schemas.microsoft.com/office/powerpoint/2010/main" val="1077916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2690336"/>
            <a:ext cx="6912768" cy="369332"/>
          </a:xfrm>
          <a:prstGeom prst="rect">
            <a:avLst/>
          </a:prstGeom>
        </p:spPr>
        <p:txBody>
          <a:bodyPr wrap="square">
            <a:spAutoFit/>
          </a:bodyPr>
          <a:lstStyle/>
          <a:p>
            <a:r>
              <a:rPr lang="en-US" dirty="0">
                <a:solidFill>
                  <a:srgbClr val="000000"/>
                </a:solidFill>
                <a:latin typeface="Times New Roman"/>
              </a:rPr>
              <a:t>	</a:t>
            </a:r>
          </a:p>
        </p:txBody>
      </p:sp>
      <p:sp>
        <p:nvSpPr>
          <p:cNvPr id="3" name="Rectangle 2"/>
          <p:cNvSpPr/>
          <p:nvPr/>
        </p:nvSpPr>
        <p:spPr>
          <a:xfrm>
            <a:off x="395536" y="2690336"/>
            <a:ext cx="8496944" cy="1938992"/>
          </a:xfrm>
          <a:prstGeom prst="rect">
            <a:avLst/>
          </a:prstGeom>
        </p:spPr>
        <p:txBody>
          <a:bodyPr wrap="square">
            <a:spAutoFit/>
          </a:bodyPr>
          <a:lstStyle/>
          <a:p>
            <a:pPr marL="457200" indent="-457200" algn="l">
              <a:buAutoNum type="arabicPeriod"/>
            </a:pPr>
            <a:r>
              <a:rPr lang="en-US" sz="2400" dirty="0">
                <a:solidFill>
                  <a:srgbClr val="FF0000"/>
                </a:solidFill>
                <a:latin typeface="Times New Roman"/>
              </a:rPr>
              <a:t>Entry </a:t>
            </a:r>
            <a:r>
              <a:rPr lang="en-US" sz="2400" dirty="0" smtClean="0">
                <a:solidFill>
                  <a:srgbClr val="FF0000"/>
                </a:solidFill>
                <a:latin typeface="Times New Roman"/>
              </a:rPr>
              <a:t>mechanism</a:t>
            </a:r>
          </a:p>
          <a:p>
            <a:pPr marL="457200" indent="-457200" algn="l">
              <a:buAutoNum type="arabicPeriod"/>
            </a:pPr>
            <a:r>
              <a:rPr lang="en-US" sz="2400" b="1" dirty="0" smtClean="0">
                <a:solidFill>
                  <a:srgbClr val="FF0000"/>
                </a:solidFill>
                <a:latin typeface="Times New Roman"/>
              </a:rPr>
              <a:t>1.Start </a:t>
            </a:r>
            <a:r>
              <a:rPr lang="en-US" sz="2400" dirty="0">
                <a:solidFill>
                  <a:srgbClr val="FF0000"/>
                </a:solidFill>
                <a:latin typeface="Times New Roman"/>
              </a:rPr>
              <a:t>button on the taskbar. 	</a:t>
            </a:r>
          </a:p>
          <a:p>
            <a:pPr algn="l"/>
            <a:r>
              <a:rPr lang="en-US" sz="2400" dirty="0">
                <a:solidFill>
                  <a:srgbClr val="FF0000"/>
                </a:solidFill>
                <a:latin typeface="Times New Roman"/>
              </a:rPr>
              <a:t>2. </a:t>
            </a:r>
            <a:r>
              <a:rPr lang="en-US" sz="2400" dirty="0" smtClean="0">
                <a:solidFill>
                  <a:srgbClr val="FF0000"/>
                </a:solidFill>
                <a:latin typeface="Times New Roman"/>
              </a:rPr>
              <a:t>All </a:t>
            </a:r>
            <a:r>
              <a:rPr lang="en-US" sz="2400" dirty="0">
                <a:solidFill>
                  <a:srgbClr val="FF0000"/>
                </a:solidFill>
                <a:latin typeface="Times New Roman"/>
              </a:rPr>
              <a:t>Programs. 	</a:t>
            </a:r>
          </a:p>
          <a:p>
            <a:pPr algn="l"/>
            <a:r>
              <a:rPr lang="en-US" sz="2400" dirty="0">
                <a:solidFill>
                  <a:srgbClr val="FF0000"/>
                </a:solidFill>
                <a:latin typeface="Times New Roman"/>
              </a:rPr>
              <a:t>3. Select Microsoft Office. 	</a:t>
            </a:r>
          </a:p>
          <a:p>
            <a:pPr algn="l"/>
            <a:r>
              <a:rPr lang="en-US" sz="2400" dirty="0">
                <a:solidFill>
                  <a:srgbClr val="FF0000"/>
                </a:solidFill>
                <a:latin typeface="Times New Roman"/>
              </a:rPr>
              <a:t>4. Select Microsoft Office Word </a:t>
            </a:r>
            <a:r>
              <a:rPr lang="en-US" sz="2400" dirty="0" smtClean="0">
                <a:solidFill>
                  <a:srgbClr val="FF0000"/>
                </a:solidFill>
                <a:latin typeface="Times New Roman"/>
              </a:rPr>
              <a:t>2010</a:t>
            </a:r>
            <a:r>
              <a:rPr lang="en-US" dirty="0" smtClean="0">
                <a:solidFill>
                  <a:srgbClr val="FF0000"/>
                </a:solidFill>
                <a:latin typeface="Times New Roman"/>
              </a:rPr>
              <a:t>. </a:t>
            </a:r>
            <a:r>
              <a:rPr lang="en-US" dirty="0">
                <a:solidFill>
                  <a:srgbClr val="FF0000"/>
                </a:solidFill>
                <a:latin typeface="Times New Roman"/>
              </a:rPr>
              <a:t>	</a:t>
            </a:r>
          </a:p>
        </p:txBody>
      </p:sp>
    </p:spTree>
    <p:extLst>
      <p:ext uri="{BB962C8B-B14F-4D97-AF65-F5344CB8AC3E}">
        <p14:creationId xmlns:p14="http://schemas.microsoft.com/office/powerpoint/2010/main" val="174326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908720"/>
            <a:ext cx="6768752"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833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latin typeface="Arial"/>
              </a:rPr>
              <a:t>The MS Word 2010 window</a:t>
            </a:r>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36912"/>
            <a:ext cx="8424936"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8063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013228"/>
            <a:ext cx="4572000" cy="2308324"/>
          </a:xfrm>
          <a:prstGeom prst="rect">
            <a:avLst/>
          </a:prstGeom>
        </p:spPr>
        <p:txBody>
          <a:bodyPr>
            <a:spAutoFit/>
          </a:bodyPr>
          <a:lstStyle/>
          <a:p>
            <a:r>
              <a:rPr lang="en-US" b="1">
                <a:solidFill>
                  <a:srgbClr val="000000"/>
                </a:solidFill>
                <a:latin typeface="Trebuchet MS"/>
              </a:rPr>
              <a:t>Office </a:t>
            </a:r>
            <a:r>
              <a:rPr lang="en-US" b="1" smtClean="0">
                <a:solidFill>
                  <a:srgbClr val="000000"/>
                </a:solidFill>
                <a:latin typeface="Trebuchet MS"/>
              </a:rPr>
              <a:t>2010 </a:t>
            </a:r>
            <a:r>
              <a:rPr lang="en-US" b="1" dirty="0">
                <a:solidFill>
                  <a:srgbClr val="000000"/>
                </a:solidFill>
                <a:latin typeface="Trebuchet MS"/>
              </a:rPr>
              <a:t>User Interface Components</a:t>
            </a:r>
            <a:endParaRPr lang="en-US" dirty="0">
              <a:solidFill>
                <a:srgbClr val="000000"/>
              </a:solidFill>
              <a:latin typeface="Trebuchet MS"/>
            </a:endParaRPr>
          </a:p>
          <a:p>
            <a:pPr algn="l"/>
            <a:r>
              <a:rPr lang="en-US" dirty="0">
                <a:solidFill>
                  <a:srgbClr val="FF0000"/>
                </a:solidFill>
                <a:latin typeface="Wingdings"/>
              </a:rPr>
              <a:t></a:t>
            </a:r>
            <a:r>
              <a:rPr lang="en-US" dirty="0">
                <a:solidFill>
                  <a:srgbClr val="FF0000"/>
                </a:solidFill>
              </a:rPr>
              <a:t>Office Button</a:t>
            </a:r>
          </a:p>
          <a:p>
            <a:pPr algn="l"/>
            <a:r>
              <a:rPr lang="en-US" dirty="0">
                <a:solidFill>
                  <a:srgbClr val="7030A0"/>
                </a:solidFill>
                <a:latin typeface="Wingdings"/>
              </a:rPr>
              <a:t></a:t>
            </a:r>
            <a:r>
              <a:rPr lang="en-US" dirty="0">
                <a:solidFill>
                  <a:srgbClr val="7030A0"/>
                </a:solidFill>
              </a:rPr>
              <a:t>Ribbon</a:t>
            </a:r>
          </a:p>
          <a:p>
            <a:pPr algn="l"/>
            <a:r>
              <a:rPr lang="en-US" dirty="0">
                <a:solidFill>
                  <a:srgbClr val="C00000"/>
                </a:solidFill>
                <a:latin typeface="Wingdings"/>
              </a:rPr>
              <a:t></a:t>
            </a:r>
            <a:r>
              <a:rPr lang="en-US" dirty="0">
                <a:solidFill>
                  <a:srgbClr val="C00000"/>
                </a:solidFill>
              </a:rPr>
              <a:t>Quick Access Toolbar</a:t>
            </a:r>
          </a:p>
          <a:p>
            <a:pPr algn="l"/>
            <a:r>
              <a:rPr lang="en-US" dirty="0">
                <a:solidFill>
                  <a:srgbClr val="00B050"/>
                </a:solidFill>
                <a:latin typeface="Wingdings"/>
              </a:rPr>
              <a:t></a:t>
            </a:r>
            <a:r>
              <a:rPr lang="en-US" dirty="0">
                <a:solidFill>
                  <a:srgbClr val="00B050"/>
                </a:solidFill>
              </a:rPr>
              <a:t>Dialog Box Launcher</a:t>
            </a:r>
          </a:p>
          <a:p>
            <a:pPr algn="l"/>
            <a:r>
              <a:rPr lang="en-US" dirty="0">
                <a:solidFill>
                  <a:srgbClr val="00B0F0"/>
                </a:solidFill>
                <a:latin typeface="Wingdings"/>
              </a:rPr>
              <a:t></a:t>
            </a:r>
            <a:r>
              <a:rPr lang="en-US" dirty="0">
                <a:solidFill>
                  <a:srgbClr val="00B0F0"/>
                </a:solidFill>
              </a:rPr>
              <a:t>Document Information Panel</a:t>
            </a:r>
          </a:p>
          <a:p>
            <a:pPr algn="l"/>
            <a:r>
              <a:rPr lang="en-US" dirty="0">
                <a:solidFill>
                  <a:srgbClr val="7030A0"/>
                </a:solidFill>
                <a:latin typeface="Wingdings"/>
              </a:rPr>
              <a:t></a:t>
            </a:r>
            <a:r>
              <a:rPr lang="en-US" dirty="0">
                <a:solidFill>
                  <a:srgbClr val="7030A0"/>
                </a:solidFill>
              </a:rPr>
              <a:t>Galleries and Live Preview</a:t>
            </a:r>
          </a:p>
          <a:p>
            <a:pPr algn="l"/>
            <a:r>
              <a:rPr lang="en-US" dirty="0">
                <a:solidFill>
                  <a:srgbClr val="002060"/>
                </a:solidFill>
                <a:latin typeface="Wingdings"/>
              </a:rPr>
              <a:t></a:t>
            </a:r>
            <a:r>
              <a:rPr lang="en-US" dirty="0">
                <a:solidFill>
                  <a:srgbClr val="002060"/>
                </a:solidFill>
              </a:rPr>
              <a:t>Help is improved and expanded</a:t>
            </a:r>
          </a:p>
        </p:txBody>
      </p:sp>
    </p:spTree>
    <p:extLst>
      <p:ext uri="{BB962C8B-B14F-4D97-AF65-F5344CB8AC3E}">
        <p14:creationId xmlns:p14="http://schemas.microsoft.com/office/powerpoint/2010/main" val="636644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Times New Roman"/>
              </a:rPr>
              <a:t>Quick Access Toolbar </a:t>
            </a:r>
            <a:endParaRPr lang="ar-IQ" dirty="0"/>
          </a:p>
        </p:txBody>
      </p:sp>
      <p:sp>
        <p:nvSpPr>
          <p:cNvPr id="3" name="Rectangle 2"/>
          <p:cNvSpPr/>
          <p:nvPr/>
        </p:nvSpPr>
        <p:spPr>
          <a:xfrm>
            <a:off x="107504" y="2413338"/>
            <a:ext cx="8496944" cy="1754326"/>
          </a:xfrm>
          <a:prstGeom prst="rect">
            <a:avLst/>
          </a:prstGeom>
        </p:spPr>
        <p:txBody>
          <a:bodyPr wrap="square">
            <a:spAutoFit/>
          </a:bodyPr>
          <a:lstStyle/>
          <a:p>
            <a:r>
              <a:rPr lang="en-US" dirty="0"/>
              <a:t>Which bar is usually located below that Title Bar that provides categorized options?  </a:t>
            </a:r>
          </a:p>
          <a:p>
            <a:endParaRPr lang="en-US" dirty="0"/>
          </a:p>
          <a:p>
            <a:r>
              <a:rPr lang="en-US" dirty="0"/>
              <a:t>[A] Menu bar </a:t>
            </a:r>
          </a:p>
          <a:p>
            <a:r>
              <a:rPr lang="en-US" dirty="0"/>
              <a:t>[B] Status Bar </a:t>
            </a:r>
          </a:p>
          <a:p>
            <a:r>
              <a:rPr lang="en-US" dirty="0"/>
              <a:t>[C] Tool bar </a:t>
            </a:r>
          </a:p>
          <a:p>
            <a:r>
              <a:rPr lang="en-US" dirty="0"/>
              <a:t>[D] Scroll bar </a:t>
            </a:r>
          </a:p>
        </p:txBody>
      </p:sp>
    </p:spTree>
    <p:extLst>
      <p:ext uri="{BB962C8B-B14F-4D97-AF65-F5344CB8AC3E}">
        <p14:creationId xmlns:p14="http://schemas.microsoft.com/office/powerpoint/2010/main" val="4063813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4572000" cy="3785652"/>
          </a:xfrm>
          <a:prstGeom prst="rect">
            <a:avLst/>
          </a:prstGeom>
        </p:spPr>
        <p:txBody>
          <a:bodyPr>
            <a:spAutoFit/>
          </a:bodyPr>
          <a:lstStyle/>
          <a:p>
            <a:pPr algn="l"/>
            <a:r>
              <a:rPr lang="en-US" sz="2000" dirty="0">
                <a:solidFill>
                  <a:srgbClr val="FF0000"/>
                </a:solidFill>
                <a:latin typeface="Times New Roman"/>
              </a:rPr>
              <a:t>The </a:t>
            </a:r>
            <a:r>
              <a:rPr lang="en-US" sz="2000" b="1" dirty="0">
                <a:solidFill>
                  <a:srgbClr val="FF0000"/>
                </a:solidFill>
                <a:latin typeface="Times New Roman"/>
              </a:rPr>
              <a:t>Office </a:t>
            </a:r>
            <a:r>
              <a:rPr lang="en-US" sz="2000" dirty="0">
                <a:solidFill>
                  <a:srgbClr val="FF0000"/>
                </a:solidFill>
                <a:latin typeface="Times New Roman"/>
              </a:rPr>
              <a:t>button, a large round icon located in the top left hand corner of the screen, is the heart of all the new Microsoft Office applications and, among others, includes all the traditional features such as </a:t>
            </a:r>
            <a:r>
              <a:rPr lang="en-US" sz="2000" b="1" dirty="0">
                <a:solidFill>
                  <a:srgbClr val="FF0000"/>
                </a:solidFill>
                <a:latin typeface="Times New Roman"/>
              </a:rPr>
              <a:t>New, Open, Save, Print, </a:t>
            </a:r>
            <a:r>
              <a:rPr lang="en-US" sz="2000" dirty="0">
                <a:solidFill>
                  <a:srgbClr val="FF0000"/>
                </a:solidFill>
                <a:latin typeface="Times New Roman"/>
              </a:rPr>
              <a:t>and </a:t>
            </a:r>
            <a:r>
              <a:rPr lang="en-US" sz="2000" b="1" dirty="0">
                <a:solidFill>
                  <a:srgbClr val="FF0000"/>
                </a:solidFill>
                <a:latin typeface="Times New Roman"/>
              </a:rPr>
              <a:t>Close</a:t>
            </a:r>
            <a:r>
              <a:rPr lang="en-US" sz="2000" dirty="0">
                <a:solidFill>
                  <a:srgbClr val="FF0000"/>
                </a:solidFill>
                <a:latin typeface="Times New Roman"/>
              </a:rPr>
              <a:t>. New commands available in this menu are </a:t>
            </a:r>
            <a:r>
              <a:rPr lang="en-US" sz="2000" b="1" dirty="0">
                <a:solidFill>
                  <a:srgbClr val="FF0000"/>
                </a:solidFill>
                <a:latin typeface="Times New Roman"/>
              </a:rPr>
              <a:t>Prepare </a:t>
            </a:r>
            <a:r>
              <a:rPr lang="en-US" sz="2000" dirty="0">
                <a:solidFill>
                  <a:srgbClr val="FF0000"/>
                </a:solidFill>
                <a:latin typeface="Times New Roman"/>
              </a:rPr>
              <a:t>and </a:t>
            </a:r>
            <a:r>
              <a:rPr lang="en-US" sz="2000" b="1" dirty="0">
                <a:solidFill>
                  <a:srgbClr val="FF0000"/>
                </a:solidFill>
                <a:latin typeface="Times New Roman"/>
              </a:rPr>
              <a:t>Publish </a:t>
            </a:r>
            <a:r>
              <a:rPr lang="en-US" sz="2000" dirty="0">
                <a:solidFill>
                  <a:srgbClr val="FF0000"/>
                </a:solidFill>
                <a:latin typeface="Times New Roman"/>
              </a:rPr>
              <a:t>in Word, Excel, PowerPoint and Access, and </a:t>
            </a:r>
            <a:r>
              <a:rPr lang="en-US" sz="2000" b="1" dirty="0">
                <a:solidFill>
                  <a:srgbClr val="FF0000"/>
                </a:solidFill>
                <a:latin typeface="Times New Roman"/>
              </a:rPr>
              <a:t>Permissions </a:t>
            </a:r>
            <a:r>
              <a:rPr lang="en-US" sz="2000" dirty="0">
                <a:solidFill>
                  <a:srgbClr val="FF0000"/>
                </a:solidFill>
                <a:latin typeface="Times New Roman"/>
              </a:rPr>
              <a:t>in Outlook. The </a:t>
            </a:r>
            <a:r>
              <a:rPr lang="en-US" sz="2000" b="1" dirty="0">
                <a:solidFill>
                  <a:srgbClr val="FF0000"/>
                </a:solidFill>
                <a:latin typeface="Times New Roman"/>
              </a:rPr>
              <a:t>Office </a:t>
            </a:r>
            <a:r>
              <a:rPr lang="en-US" sz="2000" dirty="0">
                <a:solidFill>
                  <a:srgbClr val="FF0000"/>
                </a:solidFill>
                <a:latin typeface="Times New Roman"/>
              </a:rPr>
              <a:t>button offers consistency across the Microsoft Office 2007 suite</a:t>
            </a:r>
            <a:r>
              <a:rPr lang="en-US" dirty="0">
                <a:solidFill>
                  <a:srgbClr val="000000"/>
                </a:solidFill>
                <a:latin typeface="Times New Roman"/>
              </a:rPr>
              <a:t>. </a:t>
            </a:r>
            <a:endParaRPr lang="ar-IQ" dirty="0"/>
          </a:p>
        </p:txBody>
      </p:sp>
    </p:spTree>
    <p:extLst>
      <p:ext uri="{BB962C8B-B14F-4D97-AF65-F5344CB8AC3E}">
        <p14:creationId xmlns:p14="http://schemas.microsoft.com/office/powerpoint/2010/main" val="183688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836712"/>
            <a:ext cx="6120679" cy="4896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70535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791</TotalTime>
  <Words>613</Words>
  <Application>Microsoft Office PowerPoint</Application>
  <PresentationFormat>On-screen Show (4:3)</PresentationFormat>
  <Paragraphs>83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Trek</vt:lpstr>
      <vt:lpstr>M S WORD </vt:lpstr>
      <vt:lpstr>PowerPoint Presentation</vt:lpstr>
      <vt:lpstr>PowerPoint Presentation</vt:lpstr>
      <vt:lpstr>PowerPoint Presentation</vt:lpstr>
      <vt:lpstr>The MS Word 2010 window</vt:lpstr>
      <vt:lpstr>PowerPoint Presentation</vt:lpstr>
      <vt:lpstr>Quick Access Toolbar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2O14</cp:lastModifiedBy>
  <cp:revision>45</cp:revision>
  <dcterms:created xsi:type="dcterms:W3CDTF">2014-03-08T17:15:41Z</dcterms:created>
  <dcterms:modified xsi:type="dcterms:W3CDTF">2018-12-04T16:49:59Z</dcterms:modified>
</cp:coreProperties>
</file>